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5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A7D4"/>
    <a:srgbClr val="67ACD7"/>
    <a:srgbClr val="61C5DD"/>
    <a:srgbClr val="F25854"/>
    <a:srgbClr val="DBF5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4599"/>
  </p:normalViewPr>
  <p:slideViewPr>
    <p:cSldViewPr>
      <p:cViewPr varScale="1">
        <p:scale>
          <a:sx n="149" d="100"/>
          <a:sy n="149" d="100"/>
        </p:scale>
        <p:origin x="-55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Excel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package" Target="../embeddings/_____Microsoft_Excel40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43F6-41EC-9FC1-70C7BD97DD6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3F6-41EC-9FC1-70C7BD97DD68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3F6-41EC-9FC1-70C7BD97DD6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274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3F6-41EC-9FC1-70C7BD97DD68}"/>
                </c:ext>
              </c:extLst>
            </c:dLbl>
            <c:dLbl>
              <c:idx val="1"/>
              <c:layout>
                <c:manualLayout>
                  <c:x val="7.0833333333333331E-2"/>
                  <c:y val="3.125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482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3F6-41EC-9FC1-70C7BD97DD6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123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3F6-41EC-9FC1-70C7BD97DD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 Да знаком , знаю хорошо </c:v>
                </c:pt>
                <c:pt idx="1">
                  <c:v>Знаком в общих чертах</c:v>
                </c:pt>
                <c:pt idx="2">
                  <c:v>Не знаком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274</c:v>
                </c:pt>
                <c:pt idx="1">
                  <c:v>482</c:v>
                </c:pt>
                <c:pt idx="2">
                  <c:v>123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3F6-41EC-9FC1-70C7BD97DD6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9D8-4E1A-AABB-FC68B3F7491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9D8-4E1A-AABB-FC68B3F74918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9D8-4E1A-AABB-FC68B3F74918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9D8-4E1A-AABB-FC68B3F7491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152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 smtClean="0"/>
                      <a:t>265</a:t>
                    </a:r>
                    <a:endParaRPr lang="ru-RU" sz="120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058813426712211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111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166666666666666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351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Система эффективна  </c:v>
                </c:pt>
                <c:pt idx="1">
                  <c:v>Недостаточно эффективна, не каждый решится сообщить о коррупционном правонарушении, указав личные данные </c:v>
                </c:pt>
                <c:pt idx="2">
                  <c:v>Неэффективна, люди не информированы о номерах телефонов  </c:v>
                </c:pt>
                <c:pt idx="3">
                  <c:v>Затрудняюсь ответить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152</c:v>
                </c:pt>
                <c:pt idx="1">
                  <c:v>265</c:v>
                </c:pt>
                <c:pt idx="2">
                  <c:v>111</c:v>
                </c:pt>
                <c:pt idx="3">
                  <c:v>351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D8-4E1A-AABB-FC68B3F7491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1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03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</c:legendEntry>
      <c:layout/>
      <c:overlay val="0"/>
      <c:spPr>
        <a:noFill/>
        <a:ln>
          <a:noFill/>
        </a:ln>
        <a:effectLst>
          <a:glow>
            <a:schemeClr val="accent1">
              <a:alpha val="40000"/>
            </a:schemeClr>
          </a:glow>
        </a:effectLst>
      </c:spPr>
      <c:txPr>
        <a:bodyPr rot="0" spcFirstLastPara="1" vertOverflow="ellipsis" vert="horz" wrap="square" anchor="ctr" anchorCtr="1"/>
        <a:lstStyle/>
        <a:p>
          <a:pPr>
            <a:defRPr sz="103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74999999999999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854-435E-B07E-1E42BE5C3641}"/>
                </c:ext>
              </c:extLst>
            </c:dLbl>
            <c:dLbl>
              <c:idx val="1"/>
              <c:layout>
                <c:manualLayout>
                  <c:x val="2.0833333333333332E-2"/>
                  <c:y val="-5.38462777806514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854-435E-B07E-1E42BE5C3641}"/>
                </c:ext>
              </c:extLst>
            </c:dLbl>
            <c:dLbl>
              <c:idx val="2"/>
              <c:layout>
                <c:manualLayout>
                  <c:x val="2.50000000000000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854-435E-B07E-1E42BE5C3641}"/>
                </c:ext>
              </c:extLst>
            </c:dLbl>
            <c:dLbl>
              <c:idx val="3"/>
              <c:layout>
                <c:manualLayout>
                  <c:x val="2.2916666666666665E-2"/>
                  <c:y val="-5.38462777806514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854-435E-B07E-1E42BE5C364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Использование служебного положения в личных интересах </c:v>
                </c:pt>
                <c:pt idx="1">
                  <c:v>Дача/получение взятки </c:v>
                </c:pt>
                <c:pt idx="2">
                  <c:v>Хищение бюджетных средств </c:v>
                </c:pt>
                <c:pt idx="3">
                  <c:v>Недобросовестное исполнение должностных обязанностей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315</c:v>
                </c:pt>
                <c:pt idx="1">
                  <c:v>336</c:v>
                </c:pt>
                <c:pt idx="2">
                  <c:v>133</c:v>
                </c:pt>
                <c:pt idx="3">
                  <c:v>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854-435E-B07E-1E42BE5C36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24119296"/>
        <c:axId val="124122240"/>
        <c:axId val="0"/>
      </c:bar3DChart>
      <c:catAx>
        <c:axId val="1241192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122240"/>
        <c:crosses val="autoZero"/>
        <c:auto val="1"/>
        <c:lblAlgn val="ctr"/>
        <c:lblOffset val="100"/>
        <c:noMultiLvlLbl val="0"/>
      </c:catAx>
      <c:valAx>
        <c:axId val="1241222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4119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67630938571088E-2"/>
          <c:y val="0"/>
          <c:w val="0.96832369061428913"/>
          <c:h val="0.776323247069770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txPr>
              <a:bodyPr/>
              <a:lstStyle/>
              <a:p>
                <a: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Повысить зарплату 
государственным служащим </c:v>
                </c:pt>
                <c:pt idx="1">
                  <c:v>Установить постоянный ведомственный
 контроль за соблюдением служащими запретов и ограничений</c:v>
                </c:pt>
                <c:pt idx="2">
                  <c:v>Обеспечить открытость принятия
 решений властями на размещение заказов на поставки товаров </c:v>
                </c:pt>
                <c:pt idx="3">
                  <c:v>Жестко контролировать
 распределение и расход бюджетных средств </c:v>
                </c:pt>
                <c:pt idx="4">
                  <c:v>Проводить агитационную работу
 с населением по формированию антикоррупционного мировоззрения </c:v>
                </c:pt>
                <c:pt idx="5">
                  <c:v>Повышать правовую грамотность
 населения о мерах наказания, предусмотренных за коррупцию </c:v>
                </c:pt>
                <c:pt idx="6">
                  <c:v>Шире освещать антикоррупционную деятельность
 в средствах массовой информации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204</c:v>
                </c:pt>
                <c:pt idx="1">
                  <c:v>135</c:v>
                </c:pt>
                <c:pt idx="2">
                  <c:v>66</c:v>
                </c:pt>
                <c:pt idx="3">
                  <c:v>218</c:v>
                </c:pt>
                <c:pt idx="4">
                  <c:v>47</c:v>
                </c:pt>
                <c:pt idx="5">
                  <c:v>105</c:v>
                </c:pt>
                <c:pt idx="6">
                  <c:v>103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36-4B57-BB6F-98377E173A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2147328"/>
        <c:axId val="52154368"/>
      </c:barChart>
      <c:catAx>
        <c:axId val="521473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52154368"/>
        <c:crosses val="autoZero"/>
        <c:auto val="1"/>
        <c:lblAlgn val="ctr"/>
        <c:lblOffset val="100"/>
        <c:noMultiLvlLbl val="0"/>
      </c:catAx>
      <c:valAx>
        <c:axId val="52154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2147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88495946132502"/>
          <c:y val="0.15036381615845559"/>
          <c:w val="0.50891365803242838"/>
          <c:h val="0.7549194512501106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B949-4735-8FD4-298ED923F2A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949-4735-8FD4-298ED923F2A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949-4735-8FD4-298ED923F2AC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311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949-4735-8FD4-298ED923F2A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435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949-4735-8FD4-298ED923F2A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133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949-4735-8FD4-298ED923F2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Средства массовой информации: газеты, телевидение, радио </c:v>
                </c:pt>
                <c:pt idx="1">
                  <c:v>Интернет</c:v>
                </c:pt>
                <c:pt idx="2">
                  <c:v>Другие источники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311</c:v>
                </c:pt>
                <c:pt idx="1">
                  <c:v>435</c:v>
                </c:pt>
                <c:pt idx="2">
                  <c:v>133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949-4735-8FD4-298ED923F2A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048742797373785"/>
          <c:y val="0.2315654334061458"/>
          <c:w val="0.29898329948373664"/>
          <c:h val="0.46430722724857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Лист1!$A$2:$A$5</cx:f>
        <cx:lvl ptCount="4">
          <cx:pt idx="0">Иногда</cx:pt>
          <cx:pt idx="1">Постоянно</cx:pt>
          <cx:pt idx="2">Очень редко</cx:pt>
          <cx:pt idx="3">Никогда</cx:pt>
        </cx:lvl>
      </cx:strDim>
      <cx:numDim type="val">
        <cx:f>Лист1!$B$2:$B$5</cx:f>
        <cx:lvl ptCount="4" formatCode="Основной">
          <cx:pt idx="0">39</cx:pt>
          <cx:pt idx="1">4</cx:pt>
          <cx:pt idx="2">45</cx:pt>
          <cx:pt idx="3">791</cx:pt>
        </cx:lvl>
      </cx:numDim>
    </cx:data>
    <cx:data id="1">
      <cx:strDim type="cat">
        <cx:f>Лист1!$A$2:$A$5</cx:f>
        <cx:lvl ptCount="4">
          <cx:pt idx="0">Иногда</cx:pt>
          <cx:pt idx="1">Постоянно</cx:pt>
          <cx:pt idx="2">Очень редко</cx:pt>
          <cx:pt idx="3">Никогда</cx:pt>
        </cx:lvl>
      </cx:strDim>
      <cx:numDim type="val">
        <cx:f>Лист1!$C$2:$C$5</cx:f>
        <cx:lvl ptCount="4" formatCode="Основной">
          <cx:pt idx="0">2.3999999999999999</cx:pt>
          <cx:pt idx="1">4.4000000000000004</cx:pt>
          <cx:pt idx="2">1.8</cx:pt>
          <cx:pt idx="3">2.7999999999999998</cx:pt>
        </cx:lvl>
      </cx:numDim>
    </cx:data>
    <cx:data id="2">
      <cx:strDim type="cat">
        <cx:f>Лист1!$A$2:$A$5</cx:f>
        <cx:lvl ptCount="4">
          <cx:pt idx="0">Иногда</cx:pt>
          <cx:pt idx="1">Постоянно</cx:pt>
          <cx:pt idx="2">Очень редко</cx:pt>
          <cx:pt idx="3">Никогда</cx:pt>
        </cx:lvl>
      </cx:strDim>
      <cx:numDim type="val">
        <cx:f>Лист1!$D$2:$D$5</cx:f>
        <cx:lvl ptCount="0" formatCode="Основной"/>
      </cx:numDim>
    </cx:data>
  </cx:chartData>
  <cx:chart>
    <cx:plotArea>
      <cx:plotAreaRegion>
        <cx:series layoutId="waterfall" uniqueId="{0F54FAA4-44A1-404B-90C9-531401438129}" formatIdx="0">
          <cx:tx>
            <cx:txData>
              <cx:f>Лист1!$B$1</cx:f>
              <cx:v>Ряд 1</cx:v>
            </cx:txData>
          </cx:tx>
          <cx:dataLabels pos="outEnd">
            <cx:visibility seriesName="0" categoryName="0" value="1"/>
          </cx:dataLabels>
          <cx:dataId val="0"/>
          <cx:layoutPr>
            <cx:subtotals/>
          </cx:layoutPr>
        </cx:series>
        <cx:series layoutId="waterfall" hidden="1" uniqueId="{DC4BE7A8-9791-4D5E-802A-91980E4A3688}" formatIdx="1">
          <cx:tx>
            <cx:txData>
              <cx:f>Лист1!$C$1</cx:f>
              <cx:v>Ряд 2</cx:v>
            </cx:txData>
          </cx:tx>
          <cx:dataLabels pos="outEnd">
            <cx:visibility seriesName="0" categoryName="0" value="1"/>
          </cx:dataLabels>
          <cx:dataId val="1"/>
          <cx:layoutPr>
            <cx:subtotals/>
          </cx:layoutPr>
        </cx:series>
        <cx:series layoutId="waterfall" hidden="1" uniqueId="{C24B17F9-C781-4F97-AEF8-AFE7C4DD939E}" formatIdx="2">
          <cx:tx>
            <cx:txData>
              <cx:f>Лист1!$D$1</cx:f>
              <cx:v/>
            </cx:txData>
          </cx:tx>
          <cx:dataLabels pos="outEnd">
            <cx:visibility seriesName="0" categoryName="0" value="1"/>
          </cx:dataLabels>
          <cx:dataId val="2"/>
          <cx:layoutPr>
            <cx:subtotals/>
          </cx:layoutPr>
        </cx:series>
      </cx:plotAreaRegion>
      <cx:axis id="0">
        <cx:catScaling gapWidth="0.5"/>
        <cx:tickLabels/>
        <cx:numFmt formatCode="# ##0,00" sourceLinked="0"/>
      </cx:axis>
      <cx:axis id="1">
        <cx:valScaling/>
        <cx:majorGridlines/>
        <cx:tickLabels/>
      </cx:axis>
    </cx:plotArea>
  </cx:chart>
</cx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1750" cap="rnd">
              <a:solidFill>
                <a:schemeClr val="accent1">
                  <a:shade val="6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>
                  <a:shade val="65000"/>
                </a:schemeClr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 подобными случаями не сталкивался</c:v>
                </c:pt>
                <c:pt idx="1">
                  <c:v>Было несколько случаев</c:v>
                </c:pt>
                <c:pt idx="2">
                  <c:v>Да</c:v>
                </c:pt>
                <c:pt idx="3">
                  <c:v>Был единичный случай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851</c:v>
                </c:pt>
                <c:pt idx="1">
                  <c:v>11</c:v>
                </c:pt>
                <c:pt idx="2">
                  <c:v>0</c:v>
                </c:pt>
                <c:pt idx="3">
                  <c:v>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CFE-4DE5-9446-4D06565B2FD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delete val="1"/>
          </c:dLbls>
          <c:cat>
            <c:strRef>
              <c:f>Лист1!$A$2:$A$5</c:f>
              <c:strCache>
                <c:ptCount val="4"/>
                <c:pt idx="0">
                  <c:v>С подобными случаями не сталкивался</c:v>
                </c:pt>
                <c:pt idx="1">
                  <c:v>Было несколько случаев</c:v>
                </c:pt>
                <c:pt idx="2">
                  <c:v>Да</c:v>
                </c:pt>
                <c:pt idx="3">
                  <c:v>Был единичный случай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CFE-4DE5-9446-4D06565B2FD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31750" cap="rnd">
              <a:solidFill>
                <a:schemeClr val="accent1">
                  <a:tint val="6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 подобными случаями не сталкивался</c:v>
                </c:pt>
                <c:pt idx="1">
                  <c:v>Было несколько случаев</c:v>
                </c:pt>
                <c:pt idx="2">
                  <c:v>Да</c:v>
                </c:pt>
                <c:pt idx="3">
                  <c:v>Был единичный случай</c:v>
                </c:pt>
              </c:strCache>
            </c:strRef>
          </c:cat>
          <c:val>
            <c:numRef>
              <c:f>Лист1!$D$2:$D$5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9CFE-4DE5-9446-4D06565B2FD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0497920"/>
        <c:axId val="60499456"/>
      </c:lineChart>
      <c:catAx>
        <c:axId val="6049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499456"/>
        <c:crosses val="autoZero"/>
        <c:auto val="1"/>
        <c:lblAlgn val="ctr"/>
        <c:lblOffset val="100"/>
        <c:noMultiLvlLbl val="0"/>
      </c:catAx>
      <c:valAx>
        <c:axId val="6049945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0497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>
                <a:shade val="6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большинстве случаев сообщу </c:v>
                </c:pt>
                <c:pt idx="1">
                  <c:v>Это зависит от сложившейся ситуации</c:v>
                </c:pt>
                <c:pt idx="2">
                  <c:v>Не считаю нужным сообщать </c:v>
                </c:pt>
                <c:pt idx="3">
                  <c:v>Затрудняюсь ответить </c:v>
                </c:pt>
                <c:pt idx="4">
                  <c:v>Не сообщу, по причине обстоятельств (опасаюсь за себя и близких)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252</c:v>
                </c:pt>
                <c:pt idx="1">
                  <c:v>151</c:v>
                </c:pt>
                <c:pt idx="2">
                  <c:v>37</c:v>
                </c:pt>
                <c:pt idx="3">
                  <c:v>383</c:v>
                </c:pt>
                <c:pt idx="4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FAE-40E7-AB62-60F08A22D2F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большинстве случаев сообщу </c:v>
                </c:pt>
                <c:pt idx="1">
                  <c:v>Это зависит от сложившейся ситуации</c:v>
                </c:pt>
                <c:pt idx="2">
                  <c:v>Не считаю нужным сообщать </c:v>
                </c:pt>
                <c:pt idx="3">
                  <c:v>Затрудняюсь ответить </c:v>
                </c:pt>
                <c:pt idx="4">
                  <c:v>Не сообщу, по причине обстоятельств (опасаюсь за себя и близких)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FAE-40E7-AB62-60F08A22D2F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1">
                <a:tint val="6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 большинстве случаев сообщу </c:v>
                </c:pt>
                <c:pt idx="1">
                  <c:v>Это зависит от сложившейся ситуации</c:v>
                </c:pt>
                <c:pt idx="2">
                  <c:v>Не считаю нужным сообщать </c:v>
                </c:pt>
                <c:pt idx="3">
                  <c:v>Затрудняюсь ответить </c:v>
                </c:pt>
                <c:pt idx="4">
                  <c:v>Не сообщу, по причине обстоятельств (опасаюсь за себя и близких) </c:v>
                </c:pt>
              </c:strCache>
            </c:strRef>
          </c:cat>
          <c:val>
            <c:numRef>
              <c:f>Лист1!$D$2:$D$6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FAE-40E7-AB62-60F08A22D2F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0651008"/>
        <c:axId val="60652544"/>
      </c:barChart>
      <c:catAx>
        <c:axId val="60651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652544"/>
        <c:crosses val="autoZero"/>
        <c:auto val="1"/>
        <c:lblAlgn val="ctr"/>
        <c:lblOffset val="100"/>
        <c:noMultiLvlLbl val="0"/>
      </c:catAx>
      <c:valAx>
        <c:axId val="60652544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0651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78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0D3-475B-969A-668D22E285F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0D3-475B-969A-668D22E285F2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0D3-475B-969A-668D22E285F2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249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0D3-475B-969A-668D22E285F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22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0D3-475B-969A-668D22E285F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608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0D3-475B-969A-668D22E285F2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Зависит от ситуации </c:v>
                </c:pt>
                <c:pt idx="1">
                  <c:v>Да</c:v>
                </c:pt>
                <c:pt idx="2">
                  <c:v>Нет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249</c:v>
                </c:pt>
                <c:pt idx="1">
                  <c:v>22</c:v>
                </c:pt>
                <c:pt idx="2">
                  <c:v>608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D3-475B-969A-668D22E285F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 руководству Главного управления ветеринарии Кабинета Министров Республики Татарстан </c:v>
                </c:pt>
                <c:pt idx="1">
                  <c:v>В правоохранительные органы </c:v>
                </c:pt>
                <c:pt idx="2">
                  <c:v>В Управление Президента Республики Татарстан по вопросам антикоррупционной политики</c:v>
                </c:pt>
                <c:pt idx="3">
                  <c:v>Затрудняюсь ответить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149</c:v>
                </c:pt>
                <c:pt idx="1">
                  <c:v>202</c:v>
                </c:pt>
                <c:pt idx="2">
                  <c:v>121</c:v>
                </c:pt>
                <c:pt idx="3">
                  <c:v>407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9A-4659-B74D-82436FEC11B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 руководству Главного управления ветеринарии Кабинета Министров Республики Татарстан </c:v>
                </c:pt>
                <c:pt idx="1">
                  <c:v>В правоохранительные органы </c:v>
                </c:pt>
                <c:pt idx="2">
                  <c:v>В Управление Президента Республики Татарстан по вопросам антикоррупционной политики</c:v>
                </c:pt>
                <c:pt idx="3">
                  <c:v>Затрудняюсь ответить </c:v>
                </c:pt>
              </c:strCache>
            </c:strRef>
          </c:cat>
          <c:val>
            <c:numRef>
              <c:f>Лист1!$C$2:$C$5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19A-4659-B74D-82436FEC11B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К руководству Главного управления ветеринарии Кабинета Министров Республики Татарстан </c:v>
                </c:pt>
                <c:pt idx="1">
                  <c:v>В правоохранительные органы </c:v>
                </c:pt>
                <c:pt idx="2">
                  <c:v>В Управление Президента Республики Татарстан по вопросам антикоррупционной политики</c:v>
                </c:pt>
                <c:pt idx="3">
                  <c:v>Затрудняюсь ответить </c:v>
                </c:pt>
              </c:strCache>
            </c:strRef>
          </c:cat>
          <c:val>
            <c:numRef>
              <c:f>Лист1!$D$2:$D$5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19A-4659-B74D-82436FEC11B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60562048"/>
        <c:axId val="60576128"/>
      </c:barChart>
      <c:catAx>
        <c:axId val="60562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576128"/>
        <c:crosses val="autoZero"/>
        <c:auto val="1"/>
        <c:lblAlgn val="ctr"/>
        <c:lblOffset val="100"/>
        <c:noMultiLvlLbl val="0"/>
      </c:catAx>
      <c:valAx>
        <c:axId val="6057612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0562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27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3">
      <a:schemeClr val="dk1"/>
    </cs:effectRef>
    <cs:fontRef idx="minor">
      <a:schemeClr val="tx1"/>
    </cs:fontRef>
  </cs:dataPoint>
  <cs:dataPoint3D>
    <cs:lnRef idx="0"/>
    <cs:fillRef idx="1">
      <cs:styleClr val="auto"/>
    </cs:fillRef>
    <cs:effectRef idx="3">
      <a:schemeClr val="dk1"/>
    </cs:effectRef>
    <cs:fontRef idx="minor">
      <a:schemeClr val="tx1"/>
    </cs:fontRef>
  </cs:dataPoint3D>
  <cs:dataPointLine>
    <cs:lnRef idx="1">
      <cs:styleClr val="auto"/>
    </cs:lnRef>
    <cs:lineWidthScale>7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3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 mods="ignoreCSTransforms">
      <cs:styleClr val="0">
        <a:shade val="25000"/>
      </cs:styleClr>
    </cs:fillRef>
    <cs:effectRef idx="3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 mods="ignoreCSTransforms">
      <cs:styleClr val="0">
        <a:tint val="25000"/>
      </cs:styleClr>
    </cs:fillRef>
    <cs:effectRef idx="3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  <cs:bodyPr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  <cs:bodyPr wrap="square" lIns="38100" tIns="19050" rIns="38100" bIns="19050" anchor="ctr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phClr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  <cs:bodyPr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  <cs:bodyPr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  <cs:bodyPr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A2A9E-8426-40F3-B8DE-4E2DA292AF3A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E875D-B8CF-4F45-A87F-55D84EF011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222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26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83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87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1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37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23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02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42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97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61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DE62-CC80-469C-A6C3-8C4EFC66AC7E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DDE62-CC80-469C-A6C3-8C4EFC66AC7E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F8931-3C7C-4E67-9977-2712E48C5E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63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491630"/>
            <a:ext cx="7772400" cy="10215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300" b="1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300" b="1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ОТРАСЛЕВОГО ИССЛЕДОВАНИЯ </a:t>
            </a:r>
            <a:r>
              <a:rPr lang="ru-RU" sz="2300" b="1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300" b="1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00" b="1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2300" b="1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СОСТОЯНИИ КОРРУПЦИИ В ГЛАВНОМ УПРАВЛЕНИИ ВЕТЕРИНАРИИ КАБИНЕТА МИНИСТРОВ РЕСПУБЛИКИ </a:t>
            </a:r>
            <a:r>
              <a:rPr lang="ru-RU" sz="2300" b="1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ТАТАРСТАН за 2020 год</a:t>
            </a:r>
            <a:endParaRPr lang="ru-RU" sz="2300" b="1" dirty="0">
              <a:solidFill>
                <a:srgbClr val="009DD9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987824" y="3507854"/>
            <a:ext cx="7772400" cy="1269156"/>
          </a:xfrm>
        </p:spPr>
        <p:txBody>
          <a:bodyPr/>
          <a:lstStyle/>
          <a:p>
            <a:r>
              <a:rPr lang="ru-RU" dirty="0" smtClean="0"/>
              <a:t>В опросе приняли участие </a:t>
            </a:r>
            <a:r>
              <a:rPr lang="en-US" dirty="0" smtClean="0"/>
              <a:t>879</a:t>
            </a:r>
            <a:r>
              <a:rPr lang="ru-RU" dirty="0" smtClean="0"/>
              <a:t> человек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310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23478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наличия информации о факте коррупции в Главном управлении ветеринарии, куда бы Вы обратились?</a:t>
            </a:r>
            <a:endParaRPr lang="ru-RU" sz="1800" b="1" dirty="0">
              <a:solidFill>
                <a:srgbClr val="009DD9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705338287"/>
              </p:ext>
            </p:extLst>
          </p:nvPr>
        </p:nvGraphicFramePr>
        <p:xfrm>
          <a:off x="1547664" y="1059582"/>
          <a:ext cx="6096000" cy="3847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7494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Насколько, на Ваш взгляд, эффективна система телефонов доверия?</a:t>
            </a:r>
            <a:endParaRPr lang="ru-RU" sz="1800" b="1" dirty="0">
              <a:solidFill>
                <a:srgbClr val="009DD9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227456749"/>
              </p:ext>
            </p:extLst>
          </p:nvPr>
        </p:nvGraphicFramePr>
        <p:xfrm>
          <a:off x="1547664" y="987574"/>
          <a:ext cx="6288360" cy="368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067694"/>
            <a:ext cx="7772400" cy="102155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11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23478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Знакомы </a:t>
            </a:r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ли Вы с </a:t>
            </a:r>
            <a:r>
              <a:rPr lang="ru-RU" sz="1800" dirty="0" smtClean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законодательством противодействии </a:t>
            </a:r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коррупции</a:t>
            </a:r>
            <a:r>
              <a:rPr lang="ru-RU" sz="1800" dirty="0" smtClean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800" b="1" dirty="0">
              <a:solidFill>
                <a:srgbClr val="009DD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64708362"/>
              </p:ext>
            </p:extLst>
          </p:nvPr>
        </p:nvGraphicFramePr>
        <p:xfrm>
          <a:off x="1835696" y="84355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23478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на Ваш взгляд более точно характеризует понятие «коррупция</a:t>
            </a:r>
            <a:r>
              <a:rPr lang="ru-RU" sz="1800" dirty="0" smtClean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1800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1800" b="1" dirty="0">
              <a:solidFill>
                <a:srgbClr val="009DD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27347488"/>
              </p:ext>
            </p:extLst>
          </p:nvPr>
        </p:nvGraphicFramePr>
        <p:xfrm>
          <a:off x="1475656" y="483518"/>
          <a:ext cx="6096000" cy="4717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5601" y="123478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1800" dirty="0" smtClean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, на Ваш взгляд, необходимо предпринять, чтобы коррупционеров (взяточников) стало меньше?</a:t>
            </a:r>
            <a:endParaRPr lang="ru-RU" sz="1800" b="1" dirty="0">
              <a:solidFill>
                <a:srgbClr val="009DD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56486315"/>
              </p:ext>
            </p:extLst>
          </p:nvPr>
        </p:nvGraphicFramePr>
        <p:xfrm>
          <a:off x="332284" y="699542"/>
          <a:ext cx="882047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772400" cy="1021556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Из какого основного источника информации Вы узнаете о деятельности Главного управления ветеринарии Кабинета Министров Республики Татарстан?</a:t>
            </a:r>
            <a:endParaRPr lang="ru-RU" sz="1800" b="1" dirty="0">
              <a:solidFill>
                <a:srgbClr val="009DD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01380344"/>
              </p:ext>
            </p:extLst>
          </p:nvPr>
        </p:nvGraphicFramePr>
        <p:xfrm>
          <a:off x="1619672" y="915566"/>
          <a:ext cx="6432376" cy="4336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6948" y="51470"/>
            <a:ext cx="7772400" cy="1021556"/>
          </a:xfrm>
        </p:spPr>
        <p:txBody>
          <a:bodyPr>
            <a:noAutofit/>
          </a:bodyPr>
          <a:lstStyle/>
          <a:p>
            <a:pPr algn="ctr"/>
            <a:r>
              <a:rPr lang="ru-RU" sz="1600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Сталкивались ли Вы с недобросовестным исполнением должностными лицами Главного управления ветеринарии Кабинета Министров Республики Татарстан своих обязанностей и как часто?</a:t>
            </a:r>
            <a:endParaRPr lang="ru-RU" sz="1600" b="1" dirty="0">
              <a:solidFill>
                <a:srgbClr val="009DD9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cx="http://schemas.microsoft.com/office/drawing/2014/chartex" xmlns="" Requires="cx">
          <p:graphicFrame>
            <p:nvGraphicFramePr>
              <p:cNvPr id="6" name="Диаграмма 5"/>
              <p:cNvGraphicFramePr/>
              <p:nvPr>
                <p:extLst>
                  <p:ext uri="{D42A27DB-BD31-4B8C-83A1-F6EECF244321}">
                    <p14:modId xmlns:p14="http://schemas.microsoft.com/office/powerpoint/2010/main" val="498098731"/>
                  </p:ext>
                </p:extLst>
              </p:nvPr>
            </p:nvGraphicFramePr>
            <p:xfrm>
              <a:off x="1475656" y="1131591"/>
              <a:ext cx="6096000" cy="3744415"/>
            </p:xfrm>
            <a:graphic>
              <a:graphicData uri="http://schemas.microsoft.com/office/drawing/2014/chartex">
                <c:chart xmlns:c="http://schemas.openxmlformats.org/drawingml/2006/chart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6" name="Диаграмма 5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75656" y="1131591"/>
                <a:ext cx="6096000" cy="374441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855" y="123478"/>
            <a:ext cx="7772400" cy="1021556"/>
          </a:xfrm>
        </p:spPr>
        <p:txBody>
          <a:bodyPr>
            <a:noAutofit/>
          </a:bodyPr>
          <a:lstStyle/>
          <a:p>
            <a:pPr algn="ctr"/>
            <a:r>
              <a:rPr lang="ru-RU" sz="1600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Сталкивались ли Вы </a:t>
            </a:r>
            <a:r>
              <a:rPr lang="ru-RU" sz="1600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когда- нибудь </a:t>
            </a:r>
            <a:r>
              <a:rPr lang="ru-RU" sz="1600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проявлениями коррупции в Главном управлении ветеринарии Кабинета Министров Республики Татарстан?</a:t>
            </a:r>
            <a:endParaRPr lang="ru-RU" sz="1600" b="1" dirty="0">
              <a:solidFill>
                <a:srgbClr val="009DD9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636827510"/>
              </p:ext>
            </p:extLst>
          </p:nvPr>
        </p:nvGraphicFramePr>
        <p:xfrm>
          <a:off x="1524000" y="987574"/>
          <a:ext cx="6096000" cy="3616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1210" y="123478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Сообщили </a:t>
            </a:r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 Вы о факте коррупции среди работников Главного управления ветеринарии Кабинета Министров Республики Татарстан?</a:t>
            </a:r>
            <a:endParaRPr lang="ru-RU" sz="1800" b="1" dirty="0">
              <a:solidFill>
                <a:srgbClr val="009DD9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695358508"/>
              </p:ext>
            </p:extLst>
          </p:nvPr>
        </p:nvGraphicFramePr>
        <p:xfrm>
          <a:off x="1524000" y="1059582"/>
          <a:ext cx="6096000" cy="3544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95486"/>
            <a:ext cx="7772400" cy="1021556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rgbClr val="009DD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Допустимо ли, на Ваш взгляд, решать некоторые вопросы «неофициальными» путями?</a:t>
            </a:r>
            <a:endParaRPr lang="ru-RU" sz="1800" b="1" dirty="0">
              <a:solidFill>
                <a:srgbClr val="009DD9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23544919"/>
              </p:ext>
            </p:extLst>
          </p:nvPr>
        </p:nvGraphicFramePr>
        <p:xfrm>
          <a:off x="1524000" y="843558"/>
          <a:ext cx="6096000" cy="376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93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6836</TotalTime>
  <Words>181</Words>
  <Application>Microsoft Office PowerPoint</Application>
  <PresentationFormat>Экран (16:9)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РЕЗУЛЬТАТЫ ОТРАСЛЕВОГО ИССЛЕДОВАНИЯ  О СОСТОЯНИИ КОРРУПЦИИ В ГЛАВНОМ УПРАВЛЕНИИ ВЕТЕРИНАРИИ КАБИНЕТА МИНИСТРОВ РЕСПУБЛИКИ ТАТАРСТАН за 2020 год</vt:lpstr>
      <vt:lpstr>Знакомы ли Вы с законодательством противодействии коррупции?</vt:lpstr>
      <vt:lpstr>Что на Ваш взгляд более точно характеризует понятие «коррупция»?</vt:lpstr>
      <vt:lpstr>Что, на Ваш взгляд, необходимо предпринять, чтобы коррупционеров (взяточников) стало меньше?</vt:lpstr>
      <vt:lpstr>Из какого основного источника информации Вы узнаете о деятельности Главного управления ветеринарии Кабинета Министров Республики Татарстан?</vt:lpstr>
      <vt:lpstr>Сталкивались ли Вы с недобросовестным исполнением должностными лицами Главного управления ветеринарии Кабинета Министров Республики Татарстан своих обязанностей и как часто?</vt:lpstr>
      <vt:lpstr>Сталкивались ли Вы когда- нибудь с проявлениями коррупции в Главном управлении ветеринарии Кабинета Министров Республики Татарстан?</vt:lpstr>
      <vt:lpstr>Сообщили бы Вы о факте коррупции среди работников Главного управления ветеринарии Кабинета Министров Республики Татарстан?</vt:lpstr>
      <vt:lpstr>Допустимо ли, на Ваш взгляд, решать некоторые вопросы «неофициальными» путями?</vt:lpstr>
      <vt:lpstr>В случае наличия информации о факте коррупции в Главном управлении ветеринарии, куда бы Вы обратились?</vt:lpstr>
      <vt:lpstr>Насколько, на Ваш взгляд, эффективна система телефонов доверия?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Диляра</dc:creator>
  <cp:lastModifiedBy>GUV_KM_RT_VKS</cp:lastModifiedBy>
  <cp:revision>900</cp:revision>
  <cp:lastPrinted>2021-01-16T06:43:09Z</cp:lastPrinted>
  <dcterms:created xsi:type="dcterms:W3CDTF">2019-02-05T07:12:38Z</dcterms:created>
  <dcterms:modified xsi:type="dcterms:W3CDTF">2021-10-15T10:18:06Z</dcterms:modified>
</cp:coreProperties>
</file>